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strument Sans Medium" panose="020B0604020202020204" charset="0"/>
      <p:regular r:id="rId17"/>
    </p:embeddedFont>
    <p:embeddedFont>
      <p:font typeface="Inter" panose="020B0604020202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7195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jp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4975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Абстрактна фабрика: Потужний патерн проектування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008007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Абстрактна фабрика - це потужний патерн проектування. Він дозволяє створювати сімейства пов'язаних об'єктів без прив'язки до конкретних класів. Цей патерн особливо корисний для систем, які повинні бути незалежними від способу створення своїх компонентів.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756440" y="7077670"/>
            <a:ext cx="281820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274619E-6EE5-4ABA-B628-F33FDEE800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8200" y="7734300"/>
            <a:ext cx="2362200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307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Інтеграція Абстрактної фабрики з іншими патернами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64262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494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Одинак (Singleton)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84915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Часто використовується для забезпечення єдиного екземпляру конкретної фабрики.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64262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494615"/>
            <a:ext cx="29346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Будівельник (Builder)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85034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Може використовуватися всередині Абстрактної фабрики для створення складних об'єктів.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64262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494496"/>
            <a:ext cx="29697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Прототип (Prototype)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84915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Абстрактна фабрика може використовувати Прототип для створення об'єктів через клонування.</a:t>
            </a:r>
            <a:endParaRPr lang="en-US" sz="17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D966944-4FEA-4552-8CAD-B73116094B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68200" y="7698802"/>
            <a:ext cx="2362200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812" y="613529"/>
            <a:ext cx="7582376" cy="2091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Розуміння проблеми, яку вирішує Абстрактна фабрика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80812" y="3039785"/>
            <a:ext cx="3679746" cy="2713077"/>
          </a:xfrm>
          <a:prstGeom prst="roundRect">
            <a:avLst>
              <a:gd name="adj" fmla="val 1234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1003816" y="3262789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Складність систем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3816" y="3745111"/>
            <a:ext cx="3233737" cy="1784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Сучасні програмні системи часто мають складну структуру з багатьма взаємопов'язаними компонентами.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562" y="3039785"/>
            <a:ext cx="3679746" cy="2713077"/>
          </a:xfrm>
          <a:prstGeom prst="roundRect">
            <a:avLst>
              <a:gd name="adj" fmla="val 1234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4906566" y="3262789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Залежності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06566" y="3745111"/>
            <a:ext cx="3233737" cy="1784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Традиційний підхід створює тісні залежності між компонентами, що ускладнює модифікацію та розширення системи.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0812" y="5975866"/>
            <a:ext cx="7582376" cy="1642229"/>
          </a:xfrm>
          <a:prstGeom prst="roundRect">
            <a:avLst>
              <a:gd name="adj" fmla="val 2038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1003816" y="6198870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Гнучкість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03816" y="6681192"/>
            <a:ext cx="713636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Абстрактна фабрика дозволяє створювати сімейства об'єктів, не прив'язуючись до конкретних класів.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3985" y="688419"/>
            <a:ext cx="7788831" cy="1209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Основні компоненти Абстрактної фабрики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442948" y="2188726"/>
            <a:ext cx="22860" cy="5352455"/>
          </a:xfrm>
          <a:prstGeom prst="roundRect">
            <a:avLst>
              <a:gd name="adj" fmla="val 127034"/>
            </a:avLst>
          </a:prstGeom>
          <a:solidFill>
            <a:srgbClr val="5C5C61"/>
          </a:solidFill>
          <a:ln/>
        </p:spPr>
      </p:sp>
      <p:sp>
        <p:nvSpPr>
          <p:cNvPr id="5" name="Shape 2"/>
          <p:cNvSpPr/>
          <p:nvPr/>
        </p:nvSpPr>
        <p:spPr>
          <a:xfrm>
            <a:off x="6649283" y="2612827"/>
            <a:ext cx="677585" cy="22860"/>
          </a:xfrm>
          <a:prstGeom prst="roundRect">
            <a:avLst>
              <a:gd name="adj" fmla="val 127034"/>
            </a:avLst>
          </a:prstGeom>
          <a:solidFill>
            <a:srgbClr val="5C5C61"/>
          </a:solidFill>
          <a:ln/>
        </p:spPr>
      </p:sp>
      <p:sp>
        <p:nvSpPr>
          <p:cNvPr id="6" name="Shape 3"/>
          <p:cNvSpPr/>
          <p:nvPr/>
        </p:nvSpPr>
        <p:spPr>
          <a:xfrm>
            <a:off x="6236613" y="2406491"/>
            <a:ext cx="435531" cy="43553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7" name="Text 4"/>
          <p:cNvSpPr/>
          <p:nvPr/>
        </p:nvSpPr>
        <p:spPr>
          <a:xfrm>
            <a:off x="6397823" y="2479000"/>
            <a:ext cx="112990" cy="29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519154" y="2382322"/>
            <a:ext cx="2419945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Абстрактна фабрика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19154" y="2800945"/>
            <a:ext cx="643366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Інтерфейс, що оголошує методи створення абстрактних продуктів.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49283" y="3921919"/>
            <a:ext cx="677585" cy="22860"/>
          </a:xfrm>
          <a:prstGeom prst="roundRect">
            <a:avLst>
              <a:gd name="adj" fmla="val 127034"/>
            </a:avLst>
          </a:prstGeom>
          <a:solidFill>
            <a:srgbClr val="5C5C61"/>
          </a:solidFill>
          <a:ln/>
        </p:spPr>
      </p:sp>
      <p:sp>
        <p:nvSpPr>
          <p:cNvPr id="11" name="Shape 8"/>
          <p:cNvSpPr/>
          <p:nvPr/>
        </p:nvSpPr>
        <p:spPr>
          <a:xfrm>
            <a:off x="6236613" y="3715583"/>
            <a:ext cx="435531" cy="43553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2" name="Text 9"/>
          <p:cNvSpPr/>
          <p:nvPr/>
        </p:nvSpPr>
        <p:spPr>
          <a:xfrm>
            <a:off x="6374368" y="3788093"/>
            <a:ext cx="160020" cy="29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7519154" y="3691414"/>
            <a:ext cx="2419945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Конкретні фабрики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19154" y="4110038"/>
            <a:ext cx="6433661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Реалізують інтерфейс абстрактної фабрики, створюючи конкретні продукти.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49283" y="5540693"/>
            <a:ext cx="677585" cy="22860"/>
          </a:xfrm>
          <a:prstGeom prst="roundRect">
            <a:avLst>
              <a:gd name="adj" fmla="val 127034"/>
            </a:avLst>
          </a:prstGeom>
          <a:solidFill>
            <a:srgbClr val="5C5C61"/>
          </a:solidFill>
          <a:ln/>
        </p:spPr>
      </p:sp>
      <p:sp>
        <p:nvSpPr>
          <p:cNvPr id="16" name="Shape 13"/>
          <p:cNvSpPr/>
          <p:nvPr/>
        </p:nvSpPr>
        <p:spPr>
          <a:xfrm>
            <a:off x="6236613" y="5334357"/>
            <a:ext cx="435531" cy="43553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7" name="Text 14"/>
          <p:cNvSpPr/>
          <p:nvPr/>
        </p:nvSpPr>
        <p:spPr>
          <a:xfrm>
            <a:off x="6370558" y="5406866"/>
            <a:ext cx="167640" cy="29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519154" y="5310188"/>
            <a:ext cx="2419945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Абстрактні продукти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19154" y="5728811"/>
            <a:ext cx="643366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Інтерфейси для сімейства пов'язаних продуктів.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49283" y="6849785"/>
            <a:ext cx="677585" cy="22860"/>
          </a:xfrm>
          <a:prstGeom prst="roundRect">
            <a:avLst>
              <a:gd name="adj" fmla="val 127034"/>
            </a:avLst>
          </a:prstGeom>
          <a:solidFill>
            <a:srgbClr val="5C5C61"/>
          </a:solidFill>
          <a:ln/>
        </p:spPr>
      </p:sp>
      <p:sp>
        <p:nvSpPr>
          <p:cNvPr id="21" name="Shape 18"/>
          <p:cNvSpPr/>
          <p:nvPr/>
        </p:nvSpPr>
        <p:spPr>
          <a:xfrm>
            <a:off x="6236613" y="6643449"/>
            <a:ext cx="435531" cy="43553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22" name="Text 19"/>
          <p:cNvSpPr/>
          <p:nvPr/>
        </p:nvSpPr>
        <p:spPr>
          <a:xfrm>
            <a:off x="6366153" y="6715958"/>
            <a:ext cx="176332" cy="29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7519154" y="6619280"/>
            <a:ext cx="2419945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Конкретні продукти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7519154" y="7037903"/>
            <a:ext cx="643366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Реалізують інтерфейси абстрактних продуктів.</a:t>
            </a:r>
            <a:endParaRPr lang="en-US" sz="1500" dirty="0"/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30608405-3AEA-4127-B379-87D307394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8200" y="7729538"/>
            <a:ext cx="2362200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465" y="562332"/>
            <a:ext cx="7717869" cy="1909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Створення об'єктів за допомогою Абстрактної фабрики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465" y="2777728"/>
            <a:ext cx="1018699" cy="16298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23678" y="2981444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Вибір фабрики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23678" y="3421856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Клієнтський код вибирає конкретну фабрику залежно від конфігурації або середовища.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9465" y="4407575"/>
            <a:ext cx="1018699" cy="16298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23678" y="4611291"/>
            <a:ext cx="259377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Створення продуктів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23678" y="5051703"/>
            <a:ext cx="639365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Фабрика створює сімейство пов'язаних продуктів.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9465" y="6037421"/>
            <a:ext cx="1018699" cy="16298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23678" y="6241137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Використання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23678" y="6681549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Клієнтський код працює з продуктами через їх абстрактні інтерфейси.</a:t>
            </a:r>
            <a:endParaRPr lang="en-US" sz="160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95DC029-3773-4E0F-B8C3-0982315018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68200" y="7667268"/>
            <a:ext cx="2362200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Гнучкість та масштабованість Абстрактної фабрики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Гнучкість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Легко додавати нові види продуктів без зміни існуючого коду. Це забезпечує відкритість для розширення.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Масштабованість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Підтримує створення різних сімейств продуктів. Дозволяє легко масштабувати систему для нових вимог.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Сумісність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Гарантує сумісність створених об'єктів. Це особливо важливо для складних систем з взаємозалежними компонентами.</a:t>
            </a:r>
            <a:endParaRPr lang="en-US" sz="175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C4393C8-DE86-43C7-9C6D-A0499C55D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8200" y="7734300"/>
            <a:ext cx="2362200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10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Реалізація Абстрактної фабрики на Ruby</a:t>
            </a:r>
            <a:endParaRPr lang="en-US" sz="4450" dirty="0"/>
          </a:p>
        </p:txBody>
      </p:sp>
      <p:sp>
        <p:nvSpPr>
          <p:cNvPr id="10" name="Text 7"/>
          <p:cNvSpPr/>
          <p:nvPr/>
        </p:nvSpPr>
        <p:spPr>
          <a:xfrm>
            <a:off x="5422583" y="312396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6871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162347" y="2784446"/>
            <a:ext cx="6819305" cy="3820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2400" dirty="0">
                <a:solidFill>
                  <a:schemeClr val="bg1"/>
                </a:solidFill>
              </a:rPr>
              <a:t># Абстрактна фабрика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module </a:t>
            </a:r>
            <a:r>
              <a:rPr lang="en-US" sz="2400" dirty="0" err="1">
                <a:solidFill>
                  <a:schemeClr val="bg1"/>
                </a:solidFill>
              </a:rPr>
              <a:t>GUIFactory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endParaRPr lang="uk-UA" sz="2400" dirty="0">
              <a:solidFill>
                <a:schemeClr val="bg1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uk-UA" sz="2400" dirty="0">
                <a:solidFill>
                  <a:schemeClr val="bg1"/>
                </a:solidFill>
              </a:rPr>
              <a:t>	</a:t>
            </a:r>
            <a:r>
              <a:rPr lang="en-US" sz="2400" dirty="0">
                <a:solidFill>
                  <a:schemeClr val="bg1"/>
                </a:solidFill>
              </a:rPr>
              <a:t>def </a:t>
            </a:r>
            <a:r>
              <a:rPr lang="en-US" sz="2400" dirty="0" err="1">
                <a:solidFill>
                  <a:schemeClr val="bg1"/>
                </a:solidFill>
              </a:rPr>
              <a:t>create_button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endParaRPr lang="uk-UA" sz="2400" dirty="0">
              <a:solidFill>
                <a:schemeClr val="bg1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uk-UA" sz="2400" dirty="0">
                <a:solidFill>
                  <a:schemeClr val="bg1"/>
                </a:solidFill>
              </a:rPr>
              <a:t>	      </a:t>
            </a:r>
            <a:r>
              <a:rPr lang="en-US" sz="2400" dirty="0">
                <a:solidFill>
                  <a:schemeClr val="bg1"/>
                </a:solidFill>
              </a:rPr>
              <a:t>raise </a:t>
            </a:r>
            <a:r>
              <a:rPr lang="en-US" sz="2400" dirty="0" err="1">
                <a:solidFill>
                  <a:schemeClr val="bg1"/>
                </a:solidFill>
              </a:rPr>
              <a:t>NotImplementedError</a:t>
            </a:r>
            <a:r>
              <a:rPr lang="en-US" sz="2400" dirty="0">
                <a:solidFill>
                  <a:schemeClr val="bg1"/>
                </a:solidFill>
              </a:rPr>
              <a:t>, "#{</a:t>
            </a:r>
            <a:r>
              <a:rPr lang="en-US" sz="2400" dirty="0" err="1">
                <a:solidFill>
                  <a:schemeClr val="bg1"/>
                </a:solidFill>
              </a:rPr>
              <a:t>self.class</a:t>
            </a:r>
            <a:r>
              <a:rPr lang="en-US" sz="2400" dirty="0">
                <a:solidFill>
                  <a:schemeClr val="bg1"/>
                </a:solidFill>
              </a:rPr>
              <a:t>} has not implemented method '#{__method__}’»</a:t>
            </a:r>
            <a:endParaRPr lang="uk-UA" sz="2400" dirty="0">
              <a:solidFill>
                <a:schemeClr val="bg1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uk-UA" sz="2400" dirty="0">
                <a:solidFill>
                  <a:schemeClr val="bg1"/>
                </a:solidFill>
              </a:rPr>
              <a:t>	</a:t>
            </a:r>
            <a:r>
              <a:rPr lang="en-US" sz="2400" dirty="0">
                <a:solidFill>
                  <a:schemeClr val="bg1"/>
                </a:solidFill>
              </a:rPr>
              <a:t> end </a:t>
            </a:r>
            <a:endParaRPr lang="uk-UA" sz="2400" dirty="0">
              <a:solidFill>
                <a:schemeClr val="bg1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endParaRPr lang="uk-UA" sz="2400" dirty="0">
              <a:solidFill>
                <a:schemeClr val="bg1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uk-UA" sz="2400" dirty="0">
                <a:solidFill>
                  <a:schemeClr val="bg1"/>
                </a:solidFill>
              </a:rPr>
              <a:t>	</a:t>
            </a:r>
            <a:r>
              <a:rPr lang="en-US" sz="2400" dirty="0">
                <a:solidFill>
                  <a:schemeClr val="bg1"/>
                </a:solidFill>
              </a:rPr>
              <a:t>def </a:t>
            </a:r>
            <a:r>
              <a:rPr lang="en-US" sz="2400" dirty="0" err="1">
                <a:solidFill>
                  <a:schemeClr val="bg1"/>
                </a:solidFill>
              </a:rPr>
              <a:t>create_checkbox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endParaRPr lang="uk-UA" sz="2400" dirty="0">
              <a:solidFill>
                <a:schemeClr val="bg1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uk-UA" sz="2400" dirty="0">
                <a:solidFill>
                  <a:schemeClr val="bg1"/>
                </a:solidFill>
              </a:rPr>
              <a:t>	      </a:t>
            </a:r>
            <a:r>
              <a:rPr lang="en-US" sz="2400" dirty="0">
                <a:solidFill>
                  <a:schemeClr val="bg1"/>
                </a:solidFill>
              </a:rPr>
              <a:t>raise </a:t>
            </a:r>
            <a:r>
              <a:rPr lang="en-US" sz="2400" dirty="0" err="1">
                <a:solidFill>
                  <a:schemeClr val="bg1"/>
                </a:solidFill>
              </a:rPr>
              <a:t>NotImplementedError</a:t>
            </a:r>
            <a:r>
              <a:rPr lang="en-US" sz="2400" dirty="0">
                <a:solidFill>
                  <a:schemeClr val="bg1"/>
                </a:solidFill>
              </a:rPr>
              <a:t>, "#{</a:t>
            </a:r>
            <a:r>
              <a:rPr lang="en-US" sz="2400" dirty="0" err="1">
                <a:solidFill>
                  <a:schemeClr val="bg1"/>
                </a:solidFill>
              </a:rPr>
              <a:t>self.class</a:t>
            </a:r>
            <a:r>
              <a:rPr lang="en-US" sz="2400" dirty="0">
                <a:solidFill>
                  <a:schemeClr val="bg1"/>
                </a:solidFill>
              </a:rPr>
              <a:t>} has not implemented method '#{__method__}’» </a:t>
            </a:r>
            <a:endParaRPr lang="uk-UA" sz="2400" dirty="0">
              <a:solidFill>
                <a:schemeClr val="bg1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uk-UA" sz="2400" dirty="0">
                <a:solidFill>
                  <a:schemeClr val="bg1"/>
                </a:solidFill>
              </a:rPr>
              <a:t>	</a:t>
            </a:r>
            <a:r>
              <a:rPr lang="en-US" sz="2400" dirty="0">
                <a:solidFill>
                  <a:schemeClr val="bg1"/>
                </a:solidFill>
              </a:rPr>
              <a:t>end </a:t>
            </a:r>
            <a:endParaRPr lang="uk-UA" sz="2400" dirty="0">
              <a:solidFill>
                <a:schemeClr val="bg1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end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574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Паттерн Абстрактної фабрики в Ruby: Приклади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15183"/>
            <a:ext cx="7556421" cy="5156835"/>
          </a:xfrm>
          <a:prstGeom prst="roundRect">
            <a:avLst>
              <a:gd name="adj" fmla="val 66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422803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56651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Абстрактна фабрика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566511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module GUIFactory; def create_button; end; def create_checkbox; end; end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798927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394263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Конкретна фабрика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942636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 MacFactory; include GUIFactory; def create_button; MacButton.new; end; end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5175052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531876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Абстрактний продукт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5318760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module Button; def paint; end; end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6188273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633198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Конкретний продукт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6331982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 MacButton; include Button; def paint; puts "Mac button"; end; end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894" y="881896"/>
            <a:ext cx="7715012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Переваги використання Абстрактної фабрики в Ruby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0894" y="2463879"/>
            <a:ext cx="510302" cy="5103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0894" y="3178254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Гнучкість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200894" y="3619500"/>
            <a:ext cx="370439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Легко змінювати сімейства продуктів без зміни клієнтського коду.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1395" y="2463879"/>
            <a:ext cx="510302" cy="5103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1395" y="3178254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Узгодженість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0211395" y="3619500"/>
            <a:ext cx="370451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Гарантує створення сумісних об'єктів одного сімейства.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0894" y="5211961"/>
            <a:ext cx="510302" cy="5103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0894" y="592633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Модульність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200894" y="6367582"/>
            <a:ext cx="370439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Сприяє модульній архітектурі, полегшуючи тестування та підтримку.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1395" y="5211961"/>
            <a:ext cx="510302" cy="51030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1395" y="5926336"/>
            <a:ext cx="302978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Повторне використання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0211395" y="6367582"/>
            <a:ext cx="370451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Дозволяє повторно використовувати код для різних сімейств продуктів.</a:t>
            </a:r>
            <a:endParaRPr lang="en-US" sz="16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B9DAE51-2462-4374-9133-C8A12E4D0E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68200" y="7734300"/>
            <a:ext cx="2362200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29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Найкращі практики та рекомендації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25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469142" y="3027521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Використовуйте модулі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8725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Застосовуйте модулі для визначення абстрактних інтерфейсів. Це забезпечує гнучкість та поліморфізм.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25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9" name="Text 6"/>
          <p:cNvSpPr/>
          <p:nvPr/>
        </p:nvSpPr>
        <p:spPr>
          <a:xfrm>
            <a:off x="10333196" y="3027521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2511"/>
            <a:ext cx="28851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Дотримуйтесь SOLID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32929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Слідуйте принципам SOLID для створення чистої та розширюваної архітектури.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0837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3" name="Text 10"/>
          <p:cNvSpPr/>
          <p:nvPr/>
        </p:nvSpPr>
        <p:spPr>
          <a:xfrm>
            <a:off x="6437114" y="6168747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083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Тестуйте абстракції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5741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Пишіть тести для абстрактних інтерфейсів, а не тільки для конкретних реалізацій.</a:t>
            </a:r>
            <a:endParaRPr lang="en-US" sz="17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E41F607-79A5-4995-9231-791259F64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1801" y="7666553"/>
            <a:ext cx="2362200" cy="495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519</Words>
  <Application>Microsoft Office PowerPoint</Application>
  <PresentationFormat>Произвольный</PresentationFormat>
  <Paragraphs>92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Inter</vt:lpstr>
      <vt:lpstr>Calibri</vt:lpstr>
      <vt:lpstr>Instrument Sans Medium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babenkoandrey079@gmail.com</cp:lastModifiedBy>
  <cp:revision>3</cp:revision>
  <dcterms:created xsi:type="dcterms:W3CDTF">2024-10-22T16:15:24Z</dcterms:created>
  <dcterms:modified xsi:type="dcterms:W3CDTF">2024-10-22T16:33:16Z</dcterms:modified>
</cp:coreProperties>
</file>